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6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279" r:id="rId19"/>
    <p:sldId id="281" r:id="rId20"/>
    <p:sldId id="283" r:id="rId21"/>
    <p:sldId id="284" r:id="rId22"/>
    <p:sldId id="282" r:id="rId23"/>
    <p:sldId id="264" r:id="rId24"/>
    <p:sldId id="285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1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ED81C-B7FC-41DF-9203-B9C9AA1E887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24AE1-C88D-4434-A103-840A5B76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0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10826-AB39-4085-A304-550D27E6DB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10826-AB39-4085-A304-550D27E6DB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C958A-0A05-4104-A09F-BB3AEB18AF1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54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B7E1-1610-45CF-8EE8-8EE54C4C7EE6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4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712C-F0E1-4515-83E7-68DE46CFA789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9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D7B7-49EA-4E84-B43F-4277CA64FDC0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D2CC-743E-407D-839D-AA20B715085C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1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B04A4-35D5-45F0-8873-FB66E4A1E7B2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8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930A-3F8A-41D3-B0B5-47384BA3DAEE}" type="datetime1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2-A211-476A-96B4-55B9990BA6B6}" type="datetime1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4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335C-DC72-4E35-867C-ACE318764EBD}" type="datetime1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C338-CBC6-419F-A621-8DFEB438F656}" type="datetime1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26F6-1144-4390-A5DF-2FEC7A39DF6D}" type="datetime1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4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8F0B-A610-4CC7-819A-0769F6067396}" type="datetime1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3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FB279-422A-4AE6-9794-027BBBD8DA33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62284-4B8E-4FD3-BB23-AA6FECB36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4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earching for a lo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0" y="1818249"/>
            <a:ext cx="6569424" cy="36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1" y="1190027"/>
            <a:ext cx="1006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Site Suitability Assessment for Renewable Energy Resources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936018" y="5723554"/>
            <a:ext cx="4056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GGE 3423 Introduction to GIS</a:t>
            </a:r>
          </a:p>
          <a:p>
            <a:pPr algn="ctr"/>
            <a:r>
              <a:rPr lang="en-US" dirty="0" smtClean="0"/>
              <a:t>Fall Project</a:t>
            </a:r>
          </a:p>
          <a:p>
            <a:pPr algn="ctr"/>
            <a:r>
              <a:rPr lang="en-US" dirty="0" smtClean="0"/>
              <a:t>Dec 03, 2018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35" y="291819"/>
            <a:ext cx="2107335" cy="898208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95" y="128181"/>
            <a:ext cx="1166147" cy="11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0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164B6CB-7603-4267-9B2F-2F6FF9812767}"/>
              </a:ext>
            </a:extLst>
          </p:cNvPr>
          <p:cNvSpPr txBox="1"/>
          <p:nvPr/>
        </p:nvSpPr>
        <p:spPr>
          <a:xfrm>
            <a:off x="3340100" y="1128562"/>
            <a:ext cx="58319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taken into consideration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AE26E5-DB18-4308-BC35-E4FFB153A471}"/>
              </a:ext>
            </a:extLst>
          </p:cNvPr>
          <p:cNvSpPr txBox="1"/>
          <p:nvPr/>
        </p:nvSpPr>
        <p:spPr>
          <a:xfrm>
            <a:off x="863600" y="1840786"/>
            <a:ext cx="1046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the location of a Tidal Station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height (should be at least 7 m)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Marine Life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Wildlife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located a minimum of 1,000 m away from any existing power station;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located a minimum 1000 m away from: operating aquaculture sites, marine zone or national parks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52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164B6CB-7603-4267-9B2F-2F6FF9812767}"/>
              </a:ext>
            </a:extLst>
          </p:cNvPr>
          <p:cNvSpPr txBox="1"/>
          <p:nvPr/>
        </p:nvSpPr>
        <p:spPr>
          <a:xfrm>
            <a:off x="3762274" y="527101"/>
            <a:ext cx="630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Extraction</a:t>
            </a:r>
          </a:p>
        </p:txBody>
      </p:sp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xmlns="" id="{71AB2F58-A4DC-464E-8E42-86A9930E0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1" y="1251287"/>
            <a:ext cx="10783701" cy="5019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C798EA-125F-42D0-9F52-10F673E9817F}"/>
              </a:ext>
            </a:extLst>
          </p:cNvPr>
          <p:cNvSpPr txBox="1"/>
          <p:nvPr/>
        </p:nvSpPr>
        <p:spPr>
          <a:xfrm>
            <a:off x="1386038" y="6443758"/>
            <a:ext cx="1012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Extraction of Tidal Points</a:t>
            </a:r>
          </a:p>
        </p:txBody>
      </p:sp>
    </p:spTree>
    <p:extLst>
      <p:ext uri="{BB962C8B-B14F-4D97-AF65-F5344CB8AC3E}">
        <p14:creationId xmlns:p14="http://schemas.microsoft.com/office/powerpoint/2010/main" val="28186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E5B6FA-C341-41BD-9A0C-35807446BECE}"/>
              </a:ext>
            </a:extLst>
          </p:cNvPr>
          <p:cNvSpPr txBox="1"/>
          <p:nvPr/>
        </p:nvSpPr>
        <p:spPr>
          <a:xfrm>
            <a:off x="3445845" y="1039580"/>
            <a:ext cx="627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Extracted Tidal Points</a:t>
            </a:r>
          </a:p>
        </p:txBody>
      </p:sp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B4FD0737-2F96-42F2-870D-25E683650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39" y="1322785"/>
            <a:ext cx="9342922" cy="49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E5B6FA-C341-41BD-9A0C-35807446BECE}"/>
              </a:ext>
            </a:extLst>
          </p:cNvPr>
          <p:cNvSpPr txBox="1"/>
          <p:nvPr/>
        </p:nvSpPr>
        <p:spPr>
          <a:xfrm>
            <a:off x="3503597" y="781151"/>
            <a:ext cx="627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Extracted Tidal Points</a:t>
            </a:r>
          </a:p>
        </p:txBody>
      </p:sp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801D6C8A-CD7B-40EB-9B6F-791A0C0E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45" y="1150483"/>
            <a:ext cx="9641303" cy="50368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AFF5990-2259-4158-9546-929724CC38F7}"/>
              </a:ext>
            </a:extLst>
          </p:cNvPr>
          <p:cNvSpPr/>
          <p:nvPr/>
        </p:nvSpPr>
        <p:spPr>
          <a:xfrm>
            <a:off x="4797793" y="5522851"/>
            <a:ext cx="396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Green Points shown the potential points</a:t>
            </a:r>
          </a:p>
        </p:txBody>
      </p:sp>
    </p:spTree>
    <p:extLst>
      <p:ext uri="{BB962C8B-B14F-4D97-AF65-F5344CB8AC3E}">
        <p14:creationId xmlns:p14="http://schemas.microsoft.com/office/powerpoint/2010/main" val="18079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120908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64E48A13-5D47-4211-85B5-D4E228F45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4" y="884687"/>
            <a:ext cx="4138325" cy="5590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C6FCEC-DB02-44CF-AB95-98421386D33C}"/>
              </a:ext>
            </a:extLst>
          </p:cNvPr>
          <p:cNvSpPr txBox="1"/>
          <p:nvPr/>
        </p:nvSpPr>
        <p:spPr>
          <a:xfrm>
            <a:off x="3982673" y="182931"/>
            <a:ext cx="4138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Georeferencing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67800" y="6281536"/>
            <a:ext cx="2743200" cy="365125"/>
          </a:xfrm>
        </p:spPr>
        <p:txBody>
          <a:bodyPr/>
          <a:lstStyle/>
          <a:p>
            <a:fld id="{B1762284-4B8E-4FD3-BB23-AA6FECB3693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6E42A7D2-F090-4511-8DC4-4AFA77119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46" y="884688"/>
            <a:ext cx="5218716" cy="2756288"/>
          </a:xfrm>
          <a:prstGeom prst="rect">
            <a:avLst/>
          </a:prstGeom>
        </p:spPr>
      </p:pic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DCAB8E63-A911-4347-A6AC-0827E7027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46" y="3778712"/>
            <a:ext cx="5237132" cy="27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203703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C6FCEC-DB02-44CF-AB95-98421386D33C}"/>
              </a:ext>
            </a:extLst>
          </p:cNvPr>
          <p:cNvSpPr txBox="1"/>
          <p:nvPr/>
        </p:nvSpPr>
        <p:spPr>
          <a:xfrm>
            <a:off x="4389701" y="273443"/>
            <a:ext cx="4138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Clipped Marine Zone shapefiles 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EDB9F741-3A5F-4BF8-9CAA-036483E10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61" y="915275"/>
            <a:ext cx="9803756" cy="51727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2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28AD591A-31E6-4AA7-B361-212191A12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13" y="1366535"/>
            <a:ext cx="9294796" cy="495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36841F-86A6-42F5-86B3-9A7C5F27DB71}"/>
              </a:ext>
            </a:extLst>
          </p:cNvPr>
          <p:cNvSpPr txBox="1"/>
          <p:nvPr/>
        </p:nvSpPr>
        <p:spPr>
          <a:xfrm>
            <a:off x="3644475" y="488887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National Parks in the vicinity</a:t>
            </a:r>
          </a:p>
        </p:txBody>
      </p:sp>
    </p:spTree>
    <p:extLst>
      <p:ext uri="{BB962C8B-B14F-4D97-AF65-F5344CB8AC3E}">
        <p14:creationId xmlns:p14="http://schemas.microsoft.com/office/powerpoint/2010/main" val="40918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36841F-86A6-42F5-86B3-9A7C5F27DB71}"/>
              </a:ext>
            </a:extLst>
          </p:cNvPr>
          <p:cNvSpPr txBox="1"/>
          <p:nvPr/>
        </p:nvSpPr>
        <p:spPr>
          <a:xfrm>
            <a:off x="3744227" y="58940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Existing Power Stations in the vicinity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A69D16D0-8482-42E8-BA88-E58C22DC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7" y="1237834"/>
            <a:ext cx="10026749" cy="52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9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36841F-86A6-42F5-86B3-9A7C5F27DB71}"/>
              </a:ext>
            </a:extLst>
          </p:cNvPr>
          <p:cNvSpPr txBox="1"/>
          <p:nvPr/>
        </p:nvSpPr>
        <p:spPr>
          <a:xfrm>
            <a:off x="3801978" y="488887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Unsuitable Zone for Tidal Stations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BA206D89-C491-4DE8-A5CC-17F6B896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7" y="1190470"/>
            <a:ext cx="9740476" cy="49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36841F-86A6-42F5-86B3-9A7C5F27DB71}"/>
              </a:ext>
            </a:extLst>
          </p:cNvPr>
          <p:cNvSpPr txBox="1"/>
          <p:nvPr/>
        </p:nvSpPr>
        <p:spPr>
          <a:xfrm>
            <a:off x="3875481" y="689923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Suitable Zone for Tidal Stations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4BB8E47B-3560-49AE-BE4C-737F0502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22" y="1284600"/>
            <a:ext cx="9083040" cy="48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newsites.pythonanywhere.com/static/Images/CanadaResource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65" y="1376120"/>
            <a:ext cx="6848377" cy="48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22617" y="241069"/>
            <a:ext cx="581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Natural Resources Canada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451" y="814648"/>
            <a:ext cx="1048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Renewable energy is derived from natural processes that are replenished at a rate that is equal or faster than the rate at which they are consumed. </a:t>
            </a:r>
          </a:p>
        </p:txBody>
      </p:sp>
    </p:spTree>
    <p:extLst>
      <p:ext uri="{BB962C8B-B14F-4D97-AF65-F5344CB8AC3E}">
        <p14:creationId xmlns:p14="http://schemas.microsoft.com/office/powerpoint/2010/main" val="39755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94AD9322-4EE2-41FC-B47B-CE750B42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2E9A3F-D15A-4A97-9EBE-C123416E7C24}"/>
              </a:ext>
            </a:extLst>
          </p:cNvPr>
          <p:cNvSpPr txBox="1"/>
          <p:nvPr/>
        </p:nvSpPr>
        <p:spPr>
          <a:xfrm>
            <a:off x="2176670" y="1059255"/>
            <a:ext cx="726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matter of fact …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7EED114E-A856-40D3-AA86-FE9900C8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55" y="1705866"/>
            <a:ext cx="8950626" cy="44928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BE5DC3-0710-4A4C-81A2-07B40CFF4E31}"/>
              </a:ext>
            </a:extLst>
          </p:cNvPr>
          <p:cNvSpPr txBox="1"/>
          <p:nvPr/>
        </p:nvSpPr>
        <p:spPr>
          <a:xfrm>
            <a:off x="2444845" y="250336"/>
            <a:ext cx="7523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Builders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1C1BA96B-AF86-4CBC-A113-973CC3F08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52" y="3662460"/>
            <a:ext cx="4762955" cy="2696775"/>
          </a:xfrm>
          <a:prstGeom prst="rect">
            <a:avLst/>
          </a:prstGeom>
        </p:spPr>
      </p:pic>
      <p:pic>
        <p:nvPicPr>
          <p:cNvPr id="1026" name="Picture 2" descr="http://renewsites.pythonanywhere.com/static/Images/Analysis/Solar/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15" y="849237"/>
            <a:ext cx="3651653" cy="22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enewsites.pythonanywhere.com/static/Images/Analysis/Geothermal/Mo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05" y="650446"/>
            <a:ext cx="4342946" cy="281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renewsites.pythonanywhere.com/static/Images/Findings/Sol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4" y="1360604"/>
            <a:ext cx="684536" cy="6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renewsites.pythonanywhere.com/static/Images/Findings/Geotherm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547" y="1360604"/>
            <a:ext cx="665207" cy="66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renewsites.pythonanywhere.com/static/Images/Findings/Tid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3" y="3315499"/>
            <a:ext cx="890740" cy="89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2" y="378717"/>
            <a:ext cx="7473878" cy="5637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4728" y="9385"/>
            <a:ext cx="184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Suggested sites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3097" y="6171684"/>
            <a:ext cx="47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</a:t>
            </a:r>
            <a:r>
              <a:rPr lang="en-US" u="sng" dirty="0" smtClean="0"/>
              <a:t>renewsites.pythonanywhere.com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914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6436" y="1959429"/>
            <a:ext cx="555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3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30342" y="4729943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You…!!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renewsites.pythonanywhere.com/static/Images/Team_Images/Maxw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05" y="418685"/>
            <a:ext cx="1245322" cy="12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enewsites.pythonanywhere.com/static/Images/Team_Images/Mortez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05" y="1875729"/>
            <a:ext cx="1245322" cy="12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renewsites.pythonanywhere.com/static/Images/Team_Images/Rona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04" y="3429479"/>
            <a:ext cx="1245322" cy="12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ar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04" y="5104016"/>
            <a:ext cx="1245323" cy="12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renewsites.pythonanywhere.com/static/Images/Findings/Sola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04" y="1853630"/>
            <a:ext cx="1301331" cy="130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renewsites.pythonanywhere.com/static/Images/Findings/Geotherm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73" y="549886"/>
            <a:ext cx="1047590" cy="104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renewsites.pythonanywhere.com/static/Images/Findings/Tid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78" y="4869560"/>
            <a:ext cx="1448781" cy="14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HTML icon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30" y="3443266"/>
            <a:ext cx="936086" cy="93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python icon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00" y="3464674"/>
            <a:ext cx="893269" cy="89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4106" idx="1"/>
          </p:cNvCxnSpPr>
          <p:nvPr/>
        </p:nvCxnSpPr>
        <p:spPr>
          <a:xfrm>
            <a:off x="2984269" y="1097282"/>
            <a:ext cx="2350135" cy="140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00" idx="3"/>
            <a:endCxn id="4108" idx="1"/>
          </p:cNvCxnSpPr>
          <p:nvPr/>
        </p:nvCxnSpPr>
        <p:spPr>
          <a:xfrm flipV="1">
            <a:off x="2841927" y="1073681"/>
            <a:ext cx="2619346" cy="14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102" idx="3"/>
            <a:endCxn id="4110" idx="1"/>
          </p:cNvCxnSpPr>
          <p:nvPr/>
        </p:nvCxnSpPr>
        <p:spPr>
          <a:xfrm>
            <a:off x="2841926" y="4052790"/>
            <a:ext cx="2418752" cy="154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104" idx="3"/>
            <a:endCxn id="4112" idx="1"/>
          </p:cNvCxnSpPr>
          <p:nvPr/>
        </p:nvCxnSpPr>
        <p:spPr>
          <a:xfrm flipV="1">
            <a:off x="2841927" y="3911309"/>
            <a:ext cx="2151303" cy="181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001405" y="1321965"/>
            <a:ext cx="2189968" cy="4111626"/>
            <a:chOff x="9001405" y="1321965"/>
            <a:chExt cx="2189968" cy="4111626"/>
          </a:xfrm>
        </p:grpSpPr>
        <p:grpSp>
          <p:nvGrpSpPr>
            <p:cNvPr id="15" name="Group 14"/>
            <p:cNvGrpSpPr/>
            <p:nvPr/>
          </p:nvGrpSpPr>
          <p:grpSpPr>
            <a:xfrm>
              <a:off x="9001405" y="2857964"/>
              <a:ext cx="2189968" cy="2575627"/>
              <a:chOff x="8822027" y="2086214"/>
              <a:chExt cx="2189968" cy="2575627"/>
            </a:xfrm>
          </p:grpSpPr>
          <p:pic>
            <p:nvPicPr>
              <p:cNvPr id="4116" name="Picture 20" descr="Related image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027" y="2086214"/>
                <a:ext cx="1034838" cy="10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8" name="Picture 22" descr="Image result for Biomass ico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6489" y="2152746"/>
                <a:ext cx="1015506" cy="1015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5698" y="3335450"/>
                <a:ext cx="1622334" cy="1326391"/>
              </a:xfrm>
              <a:prstGeom prst="rect">
                <a:avLst/>
              </a:prstGeom>
            </p:spPr>
          </p:pic>
        </p:grpSp>
        <p:pic>
          <p:nvPicPr>
            <p:cNvPr id="4122" name="Picture 26" descr="Image result for RIP ico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478" y="1321965"/>
              <a:ext cx="1518932" cy="151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17 Renewable Resources and Capacity in New Brunswi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79" y="218338"/>
            <a:ext cx="6943495" cy="576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669" y="5868786"/>
            <a:ext cx="930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https://www.neb-one.gc.ca/nrg/sttstc/lctrct/rprt/2016cndrnwblpwr/prvnc/nb-eng.html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1152699" y="1055905"/>
            <a:ext cx="4655126" cy="5084666"/>
          </a:xfrm>
        </p:spPr>
        <p:txBody>
          <a:bodyPr>
            <a:noAutofit/>
          </a:bodyPr>
          <a:lstStyle/>
          <a:p>
            <a:pPr lvl="0" algn="just">
              <a:lnSpc>
                <a:spcPct val="160000"/>
              </a:lnSpc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NB, Photovoltaic (PV) technology is becoming a preferred form of renewable energy technology due to social and economic factors, including:</a:t>
            </a:r>
          </a:p>
          <a:p>
            <a:pPr lvl="1" algn="just">
              <a:lnSpc>
                <a:spcPct val="16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reduce greenhouse gas (GHG) emissions.</a:t>
            </a:r>
          </a:p>
          <a:p>
            <a:pPr lvl="1" algn="just">
              <a:lnSpc>
                <a:spcPct val="16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Deregulation and</a:t>
            </a:r>
          </a:p>
          <a:p>
            <a:pPr lvl="1" algn="just">
              <a:lnSpc>
                <a:spcPct val="16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Restructuring of electric power generating companies. </a:t>
            </a:r>
          </a:p>
          <a:p>
            <a:pPr lvl="0" algn="just">
              <a:lnSpc>
                <a:spcPct val="160000"/>
              </a:lnSpc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Photovoltaic (PV) systems are used to convert energy from the sun into electricity. </a:t>
            </a:r>
          </a:p>
          <a:p>
            <a:pPr lvl="0" algn="just">
              <a:lnSpc>
                <a:spcPct val="160000"/>
              </a:lnSpc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Safe and reliable source of solar electricity that produces no on-site pollution or emissions. </a:t>
            </a:r>
          </a:p>
          <a:p>
            <a:pPr lvl="0" algn="just">
              <a:lnSpc>
                <a:spcPct val="160000"/>
              </a:lnSpc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PV systems incur few operating costs  </a:t>
            </a:r>
          </a:p>
          <a:p>
            <a:pPr lvl="0" algn="just">
              <a:lnSpc>
                <a:spcPct val="160000"/>
              </a:lnSpc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Installed on any kind of building, such as: Residential, Commercial, Industrial, Institutional, Agricultural etc.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US" sz="1100" dirty="0"/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6408022" y="4816635"/>
            <a:ext cx="4177992" cy="1192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ts val="3960"/>
              </a:lnSpc>
              <a:spcBef>
                <a:spcPts val="0"/>
              </a:spcBef>
              <a:spcAft>
                <a:spcPts val="0"/>
              </a:spcAft>
              <a:buNone/>
              <a:defRPr sz="3800" b="0" i="0" kern="1200" baseline="0">
                <a:solidFill>
                  <a:srgbClr val="D42A33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US" sz="1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60000"/>
              </a:lnSpc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assess the potential sites for solar photovoltaic energy generation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17" y="1189889"/>
            <a:ext cx="4003121" cy="29089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03717" y="4168935"/>
            <a:ext cx="4121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https://www.pinterest.ca/pin/566398090606529059/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201291"/>
            <a:ext cx="2876204" cy="62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-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Photovoltaic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904355" y="6209215"/>
            <a:ext cx="7450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553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5228" y="336108"/>
                <a:ext cx="4128655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assessment was done based on orientation of the panels for optimal solar energy generation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tilt angle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28" y="336108"/>
                <a:ext cx="4128655" cy="743473"/>
              </a:xfrm>
              <a:prstGeom prst="rect">
                <a:avLst/>
              </a:prstGeom>
              <a:blipFill>
                <a:blip r:embed="rId2"/>
                <a:stretch>
                  <a:fillRect l="-443" t="-1639" r="-4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09" y="1067185"/>
            <a:ext cx="3527679" cy="52481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91345" y="6274321"/>
            <a:ext cx="2720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https://www.pinterest.ca/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9" y="1291798"/>
            <a:ext cx="3768437" cy="487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30074" y="6168598"/>
            <a:ext cx="4128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Potential sites for solar photovoltaic generation - NB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20603" y="384678"/>
            <a:ext cx="397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Solar photovoltaic energy generation process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0" y="198937"/>
            <a:ext cx="2851329" cy="6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-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Photovoltaic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904355" y="6209215"/>
            <a:ext cx="745067" cy="365125"/>
          </a:xfrm>
          <a:prstGeom prst="rect">
            <a:avLst/>
          </a:prstGeom>
        </p:spPr>
        <p:txBody>
          <a:bodyPr/>
          <a:lstStyle/>
          <a:p>
            <a:fld id="{5807CB21-D8AA-F047-A353-CE75801DD9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339258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Geothermal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3600" y="1583619"/>
            <a:ext cx="9299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would be an ideal location for a geothermal power plant across New Brunswick?!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0" y="1975414"/>
            <a:ext cx="5715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5414"/>
            <a:ext cx="8385048" cy="4369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0639" y="1117225"/>
            <a:ext cx="6547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Georeferencing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Geothermal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otential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5414"/>
            <a:ext cx="8385048" cy="45124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3970" y="1115665"/>
            <a:ext cx="425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Geothermal Potential Values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5414"/>
            <a:ext cx="8376301" cy="4512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93698" y="1144649"/>
            <a:ext cx="403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Geothermal Map of New Brunswick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5414"/>
            <a:ext cx="8376301" cy="45124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34613" y="1085120"/>
            <a:ext cx="371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More Populated Cities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3854"/>
            <a:ext cx="8376301" cy="45140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37282" y="1164079"/>
            <a:ext cx="154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30km Buffer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3854"/>
            <a:ext cx="8385048" cy="4514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6327" y="1144649"/>
            <a:ext cx="368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Mineral Drillings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2294"/>
            <a:ext cx="8376301" cy="4515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0639" y="1104550"/>
            <a:ext cx="540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Ones Within the Created Buffers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5" y="1972294"/>
            <a:ext cx="8376301" cy="45155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695" y="1091875"/>
            <a:ext cx="4172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Ones Deeper than 300m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4" grpId="0"/>
      <p:bldP spid="16" grpId="0"/>
      <p:bldP spid="18" grpId="0"/>
      <p:bldP spid="3" grpId="0"/>
      <p:bldP spid="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181316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Geothermal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62284-4B8E-4FD3-BB23-AA6FECB369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488887"/>
            <a:ext cx="3292444" cy="57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</a:t>
            </a:r>
          </a:p>
        </p:txBody>
      </p:sp>
      <p:pic>
        <p:nvPicPr>
          <p:cNvPr id="22" name="Picture 2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xmlns="" id="{5E0760DF-7EDB-4B32-A0FA-5C293568C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3" y="1340082"/>
            <a:ext cx="2357275" cy="2357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C0D305-D95B-4E8D-9CA4-8F58043E0383}"/>
              </a:ext>
            </a:extLst>
          </p:cNvPr>
          <p:cNvSpPr txBox="1"/>
          <p:nvPr/>
        </p:nvSpPr>
        <p:spPr>
          <a:xfrm>
            <a:off x="3804477" y="1340082"/>
            <a:ext cx="7282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Tidal energy is generated from power found in ocean tidal currents and the use of tidal height differences. Tidal range may vary over a wide range (4.5-12.4 m) from site to site. </a:t>
            </a: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tidal range of at least 7 m is required for economical operation and for sufficient head of water for the turbines.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DDEDE-8BB4-4189-A3E0-F6275D6BB6E4}"/>
              </a:ext>
            </a:extLst>
          </p:cNvPr>
          <p:cNvSpPr txBox="1"/>
          <p:nvPr/>
        </p:nvSpPr>
        <p:spPr>
          <a:xfrm>
            <a:off x="1016000" y="4317589"/>
            <a:ext cx="1069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 from having the many advantages like enormous energy production, high predictability of the tides, it has few disadvantages like danger to fish and other sea-life and an increase in coastal erosion where the tides are concentrated.</a:t>
            </a:r>
          </a:p>
        </p:txBody>
      </p:sp>
    </p:spTree>
    <p:extLst>
      <p:ext uri="{BB962C8B-B14F-4D97-AF65-F5344CB8AC3E}">
        <p14:creationId xmlns:p14="http://schemas.microsoft.com/office/powerpoint/2010/main" val="28188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476</Words>
  <Application>Microsoft Office PowerPoint</Application>
  <PresentationFormat>Custom</PresentationFormat>
  <Paragraphs>89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Vaasudevan Srinivasan</dc:creator>
  <cp:lastModifiedBy>Srinivasan, Vaasudevan</cp:lastModifiedBy>
  <cp:revision>96</cp:revision>
  <dcterms:created xsi:type="dcterms:W3CDTF">2018-12-03T14:13:04Z</dcterms:created>
  <dcterms:modified xsi:type="dcterms:W3CDTF">2019-08-06T11:18:28Z</dcterms:modified>
</cp:coreProperties>
</file>